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7" r:id="rId2"/>
    <p:sldId id="274" r:id="rId3"/>
    <p:sldId id="268" r:id="rId4"/>
    <p:sldId id="269" r:id="rId5"/>
    <p:sldId id="270" r:id="rId6"/>
    <p:sldId id="271" r:id="rId7"/>
    <p:sldId id="265" r:id="rId8"/>
    <p:sldId id="273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9" autoAdjust="0"/>
    <p:restoredTop sz="73630" autoAdjust="0"/>
  </p:normalViewPr>
  <p:slideViewPr>
    <p:cSldViewPr snapToGrid="0">
      <p:cViewPr>
        <p:scale>
          <a:sx n="88" d="100"/>
          <a:sy n="88" d="100"/>
        </p:scale>
        <p:origin x="3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94C19-F8E1-407D-9A13-8EE8A289FCE7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5690A-72A5-4CA6-A64C-54C9BAF8BF1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120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B5EE0-6239-E15D-D9E3-59900F231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686B0-C8F4-D453-0882-98E8109CC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E18A9-0E99-B489-F42B-6A476FA68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520FC-8ABF-F54B-5C3F-2E4EC978E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5690A-72A5-4CA6-A64C-54C9BAF8BF1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527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B49BF-1140-2AF3-AB22-3EBDD715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72CF6-395C-715F-4570-93D45D57B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6E8A9-1321-04D2-31C3-5D3F12B22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0DDF1-889F-8207-2797-B7E646286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5690A-72A5-4CA6-A64C-54C9BAF8BF1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56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5690A-72A5-4CA6-A64C-54C9BAF8BF12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350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5690A-72A5-4CA6-A64C-54C9BAF8BF12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57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7896-4C13-FC80-5A94-F29414998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6919A-A18E-C324-9D3A-B1AD6AABB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B84B5-C92D-C322-6DF0-8AC3889C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2D14A-1905-2C83-276C-444DCEBA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315A1-4287-21D3-79DB-8BACA817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82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C5D3-CFB5-7752-2A9F-FE811B39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E5560-E5D6-3B30-EC07-1BC17119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CA4D2-B580-B631-BBC8-A54191A5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D8A4E-F9D8-6F44-0E0E-22296501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B2AC1-4212-0090-CB27-4129ADF9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00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388A1B-22F7-A243-416A-A6DEC2BE3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F84F5-BA4A-D736-3613-0066AB1C8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51726-D807-5D4E-79E9-29A6AFFF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B11E6-DE7D-8375-8385-6919BEEA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BFBC2-2261-44A2-4825-44C14598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432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B849-127F-F7C0-6D52-745160B4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2EBCF-426D-FD9B-6B9C-A1D891C3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BFBBB-B6E9-6414-762C-E7786C91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5A50-F790-C4E8-94BF-90DC5D66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62BFA-0ADD-A86C-9CFC-5BB4FA85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343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090F-8711-2427-25FF-7E1550E7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9B1BB-4E41-7000-26F5-A895EFDAA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4FD31-B8E2-0F36-9088-64FAB897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1E2E3-124F-EA60-8B72-AB4D62D2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8FB0F-A14B-F9F8-52EF-7D406A9D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403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7FE0-42E8-86CB-9DA5-8EE8B234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B32BA-553C-B94F-E69C-5C1DC8D7A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0C19B-332E-7EF8-738F-4D2F3DF62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9D8BD-5902-C0B8-7A75-3B1505CA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E1DB6-C0DA-7E55-1BF8-25C1975D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4F22B-BAED-35EC-2F77-41334470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532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9413-8545-E6B4-95CB-684AAB45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06479-C2A4-7935-5567-3B49CB93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CB847-4515-FD7E-D0D6-181340DFD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48642-D16E-FE6E-9491-9E13A23B7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DF488-392E-2CC6-A819-D90686CDC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99B74-6430-CFC0-0F86-9111AEC8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04DB61-C854-0BD5-CAF1-3110E146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1ECB4-5189-78D3-BE77-ED68203E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9101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412E-AE68-C142-5331-A4784033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A4A71-6B19-47DC-2697-DE6B9651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BCC20-95FE-828B-B199-D7AD2C3A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61FD4-35CC-2094-271F-A5961E06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762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93A97-5800-74E4-F695-5419FFC6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1B71F-4252-AAF0-1B82-390AE4DC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2638F-5083-9AD0-910D-58D0E9B2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95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12C3-525E-7FDD-387D-4FE7E8558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BDC03-E80A-B732-3EC0-9968458FA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3B573-AC41-5411-E922-B551D32C2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FA761-AC21-AD95-0E98-07602640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F0E4B-AFC7-0CD4-5072-E97ACB6B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D9FD6-9860-6281-377E-5713DE05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950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1556-B409-2E9A-0B76-48E02E8C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237CD-D6A6-A5AF-19F0-525D2BB3C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5F22C-2F81-14BA-2269-9EF153615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B4A4E-F10C-7F97-43C9-4E71BC81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77735-C338-0EE0-66E6-60F6D5ED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05380-C2BE-1590-BE46-27E6743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225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48E9A5-C269-CFB8-1A20-72F01006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355FD-38A2-3E08-475E-E581F5278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85526-9288-DEAC-2BF8-547964938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4C623-C547-4EB0-929C-8831E9E0EB0A}" type="datetimeFigureOut">
              <a:rPr lang="pt-PT" smtClean="0"/>
              <a:t>24/09/25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15541-6D46-E8D1-755B-6CC811FA4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9974B-84F5-ED15-5A67-E1E6652E5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65B586-CC53-45E0-A71D-2F6043864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305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05BD-AD38-BE23-A706-4C284F6ED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BF00E103-3B95-87C2-6881-9B47FAAD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exergy of an ideal mixture of gases at T</a:t>
            </a:r>
            <a:r>
              <a:rPr lang="en-GB" baseline="-25000" dirty="0"/>
              <a:t>0</a:t>
            </a:r>
            <a:r>
              <a:rPr lang="en-GB" dirty="0"/>
              <a:t>, P</a:t>
            </a:r>
            <a:r>
              <a:rPr lang="en-GB" baseline="-25000" dirty="0"/>
              <a:t>0</a:t>
            </a:r>
            <a:r>
              <a:rPr lang="en-GB" dirty="0"/>
              <a:t> is the total amount of work that can be obtained until chemical equilibrium is achieved with the Environment</a:t>
            </a:r>
          </a:p>
          <a:p>
            <a:r>
              <a:rPr lang="en-GB" dirty="0"/>
              <a:t>First process: separate the mixture (state A) into “pure” compounds (state B)</a:t>
            </a:r>
          </a:p>
          <a:p>
            <a:r>
              <a:rPr lang="en-GB" dirty="0"/>
              <a:t>Second process: let the pure compounds (state B) evolve to equilibrium (state C)</a:t>
            </a:r>
            <a:endParaRPr lang="pt-PT" dirty="0"/>
          </a:p>
          <a:p>
            <a:pPr lvl="1"/>
            <a:endParaRPr lang="pt-PT" sz="2000" baseline="-25000" dirty="0"/>
          </a:p>
          <a:p>
            <a:pPr lvl="1"/>
            <a:endParaRPr lang="pt-PT" sz="2000" baseline="-25000" dirty="0"/>
          </a:p>
          <a:p>
            <a:pPr lvl="1"/>
            <a:endParaRPr lang="pt-PT" sz="2000" baseline="-25000" dirty="0"/>
          </a:p>
          <a:p>
            <a:pPr lvl="1"/>
            <a:endParaRPr lang="pt-PT" sz="2000" dirty="0"/>
          </a:p>
          <a:p>
            <a:pPr lvl="1"/>
            <a:endParaRPr lang="pt-P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27D8B2-ACDF-4E64-7DBC-3B219A60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Exergy of an ideal Mixture of gases of 0.5O</a:t>
            </a:r>
            <a:r>
              <a:rPr lang="en-GB" sz="3600" baseline="-25000" dirty="0"/>
              <a:t>2</a:t>
            </a:r>
            <a:r>
              <a:rPr lang="en-GB" sz="3600" dirty="0"/>
              <a:t> and 0.5 CO</a:t>
            </a:r>
            <a:r>
              <a:rPr lang="en-GB" sz="3600" baseline="-25000" dirty="0"/>
              <a:t>2</a:t>
            </a:r>
            <a:r>
              <a:rPr lang="en-GB" sz="3600" dirty="0"/>
              <a:t> at T</a:t>
            </a:r>
            <a:r>
              <a:rPr lang="en-GB" sz="3600" baseline="-25000" dirty="0"/>
              <a:t>0</a:t>
            </a:r>
            <a:r>
              <a:rPr lang="en-GB" sz="3600" dirty="0"/>
              <a:t>, P</a:t>
            </a:r>
            <a:r>
              <a:rPr lang="en-GB" sz="3600" baseline="-25000" dirty="0"/>
              <a:t>0</a:t>
            </a:r>
            <a:endParaRPr lang="pt-PT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320936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E518C-476F-4BEB-064E-4C4D3CFFE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6D7D55-28D0-CE38-DFCF-7ECE479AFB07}"/>
                  </a:ext>
                </a:extLst>
              </p:cNvPr>
              <p:cNvSpPr txBox="1"/>
              <p:nvPr/>
            </p:nvSpPr>
            <p:spPr>
              <a:xfrm>
                <a:off x="-511152" y="5058131"/>
                <a:ext cx="5800397" cy="1118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PT" dirty="0"/>
              </a:p>
              <a:p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6D7D55-28D0-CE38-DFCF-7ECE479AF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1152" y="5058131"/>
                <a:ext cx="5800397" cy="1118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BA28545F-CA71-3197-C37E-3D06329CB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 err="1"/>
              <a:t>Work</a:t>
            </a:r>
            <a:r>
              <a:rPr lang="pt-PT" sz="2400" dirty="0"/>
              <a:t> </a:t>
            </a:r>
            <a:r>
              <a:rPr lang="pt-PT" sz="2400" dirty="0" err="1"/>
              <a:t>has</a:t>
            </a:r>
            <a:r>
              <a:rPr lang="pt-PT" sz="2400" dirty="0"/>
              <a:t> to </a:t>
            </a:r>
            <a:r>
              <a:rPr lang="pt-PT" sz="2400" dirty="0" err="1"/>
              <a:t>be</a:t>
            </a:r>
            <a:r>
              <a:rPr lang="pt-PT" sz="2400" dirty="0"/>
              <a:t> </a:t>
            </a:r>
            <a:r>
              <a:rPr lang="pt-PT" sz="2400" dirty="0" err="1"/>
              <a:t>added</a:t>
            </a:r>
            <a:r>
              <a:rPr lang="pt-PT" sz="2400" dirty="0"/>
              <a:t> to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mixture</a:t>
            </a:r>
            <a:r>
              <a:rPr lang="pt-PT" sz="2400" dirty="0"/>
              <a:t> to </a:t>
            </a:r>
            <a:r>
              <a:rPr lang="pt-PT" sz="2400" dirty="0" err="1"/>
              <a:t>separate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species</a:t>
            </a:r>
            <a:endParaRPr lang="pt-PT" sz="2400" dirty="0"/>
          </a:p>
          <a:p>
            <a:r>
              <a:rPr lang="pt-PT" sz="2400" dirty="0"/>
              <a:t>Ideal </a:t>
            </a:r>
            <a:r>
              <a:rPr lang="pt-PT" sz="2400" dirty="0" err="1"/>
              <a:t>work</a:t>
            </a:r>
            <a:r>
              <a:rPr lang="pt-PT" sz="2400" dirty="0"/>
              <a:t> (positive </a:t>
            </a:r>
            <a:r>
              <a:rPr lang="pt-PT" sz="2400" dirty="0" err="1"/>
              <a:t>if</a:t>
            </a:r>
            <a:r>
              <a:rPr lang="pt-PT" sz="2400" dirty="0"/>
              <a:t> </a:t>
            </a:r>
            <a:r>
              <a:rPr lang="pt-PT" sz="2400" dirty="0" err="1"/>
              <a:t>it</a:t>
            </a:r>
            <a:r>
              <a:rPr lang="pt-PT" sz="2400" dirty="0"/>
              <a:t> exits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system</a:t>
            </a:r>
            <a:r>
              <a:rPr lang="pt-PT" sz="2400" dirty="0"/>
              <a:t>) </a:t>
            </a:r>
            <a:r>
              <a:rPr lang="pt-PT" sz="2400" dirty="0" err="1"/>
              <a:t>is</a:t>
            </a:r>
            <a:r>
              <a:rPr lang="pt-PT" sz="2400" dirty="0"/>
              <a:t> </a:t>
            </a:r>
            <a:r>
              <a:rPr lang="pt-PT" sz="2400" dirty="0" err="1"/>
              <a:t>equal</a:t>
            </a:r>
            <a:r>
              <a:rPr lang="pt-PT" sz="2400" dirty="0"/>
              <a:t> to </a:t>
            </a:r>
          </a:p>
          <a:p>
            <a:endParaRPr lang="pt-PT" sz="2400" baseline="-25000" dirty="0"/>
          </a:p>
          <a:p>
            <a:endParaRPr lang="pt-PT" sz="2400" baseline="-25000" dirty="0"/>
          </a:p>
          <a:p>
            <a:endParaRPr lang="pt-PT" sz="2400" baseline="-25000" dirty="0"/>
          </a:p>
          <a:p>
            <a:endParaRPr lang="pt-PT" sz="2400" dirty="0"/>
          </a:p>
          <a:p>
            <a:r>
              <a:rPr lang="pt-PT" sz="2400" dirty="0" err="1"/>
              <a:t>Concentration</a:t>
            </a:r>
            <a:r>
              <a:rPr lang="pt-PT" sz="2400" dirty="0"/>
              <a:t> </a:t>
            </a:r>
            <a:r>
              <a:rPr lang="pt-PT" sz="2400" dirty="0" err="1"/>
              <a:t>exergy</a:t>
            </a:r>
            <a:r>
              <a:rPr lang="pt-PT" sz="2400" dirty="0"/>
              <a:t> for </a:t>
            </a:r>
            <a:r>
              <a:rPr lang="pt-PT" sz="2400" dirty="0" err="1"/>
              <a:t>species</a:t>
            </a:r>
            <a:r>
              <a:rPr lang="pt-PT" sz="2400" dirty="0"/>
              <a:t> </a:t>
            </a:r>
            <a:r>
              <a:rPr lang="pt-PT" sz="2400" i="1" dirty="0"/>
              <a:t>i</a:t>
            </a:r>
            <a:r>
              <a:rPr lang="pt-PT" sz="2400" dirty="0"/>
              <a:t> </a:t>
            </a:r>
            <a:r>
              <a:rPr lang="pt-PT" sz="2400" dirty="0" err="1"/>
              <a:t>is</a:t>
            </a:r>
            <a:r>
              <a:rPr lang="pt-PT" sz="2400" dirty="0"/>
              <a:t>  positive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br>
              <a:rPr lang="pt-PT" sz="2400" dirty="0"/>
            </a:br>
            <a:r>
              <a:rPr lang="pt-PT" sz="2400" dirty="0" err="1"/>
              <a:t>defined</a:t>
            </a:r>
            <a:r>
              <a:rPr lang="pt-PT" sz="2400" dirty="0"/>
              <a:t> as:</a:t>
            </a:r>
          </a:p>
          <a:p>
            <a:pPr lvl="1"/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E2B237-D464-7332-76CB-332AEAB3F4E8}"/>
                  </a:ext>
                </a:extLst>
              </p:cNvPr>
              <p:cNvSpPr txBox="1"/>
              <p:nvPr/>
            </p:nvSpPr>
            <p:spPr>
              <a:xfrm>
                <a:off x="295603" y="3279811"/>
                <a:ext cx="5800397" cy="1040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E2B237-D464-7332-76CB-332AEAB3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03" y="3279811"/>
                <a:ext cx="5800397" cy="1040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334C05C6-B8BE-FF55-8B51-27C47ED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First process: separate the mixture at T</a:t>
            </a:r>
            <a:r>
              <a:rPr lang="en-GB" sz="3600" baseline="-25000" dirty="0"/>
              <a:t>0</a:t>
            </a:r>
            <a:r>
              <a:rPr lang="en-GB" sz="3600" dirty="0"/>
              <a:t>, P</a:t>
            </a:r>
            <a:r>
              <a:rPr lang="en-GB" sz="3600" baseline="-25000" dirty="0"/>
              <a:t>0</a:t>
            </a:r>
            <a:r>
              <a:rPr lang="en-GB" sz="3600" dirty="0"/>
              <a:t> – state B - into “pure” compounds at T</a:t>
            </a:r>
            <a:r>
              <a:rPr lang="en-GB" sz="3600" baseline="-25000" dirty="0"/>
              <a:t>0</a:t>
            </a:r>
            <a:r>
              <a:rPr lang="en-GB" sz="3600" dirty="0"/>
              <a:t>, P</a:t>
            </a:r>
            <a:r>
              <a:rPr lang="en-GB" sz="3600" baseline="-25000" dirty="0"/>
              <a:t>0</a:t>
            </a:r>
            <a:r>
              <a:rPr lang="en-GB" sz="3600" dirty="0"/>
              <a:t> – state C</a:t>
            </a:r>
            <a:endParaRPr lang="pt-PT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CB955AD-B837-D6BE-62A5-D51EBB5F6A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122" b="41876"/>
          <a:stretch>
            <a:fillRect/>
          </a:stretch>
        </p:blipFill>
        <p:spPr>
          <a:xfrm>
            <a:off x="7738177" y="2611316"/>
            <a:ext cx="4158220" cy="3881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62FC3C-67CE-B2AA-C391-3239FB54AA96}"/>
                  </a:ext>
                </a:extLst>
              </p:cNvPr>
              <p:cNvSpPr txBox="1"/>
              <p:nvPr/>
            </p:nvSpPr>
            <p:spPr>
              <a:xfrm>
                <a:off x="153802" y="5571167"/>
                <a:ext cx="5800397" cy="131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PT" dirty="0"/>
              </a:p>
              <a:p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62FC3C-67CE-B2AA-C391-3239FB54A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2" y="5571167"/>
                <a:ext cx="5800397" cy="13170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FC176F-5EAA-0C7D-C022-8C84F982A2B8}"/>
                  </a:ext>
                </a:extLst>
              </p:cNvPr>
              <p:cNvSpPr txBox="1"/>
              <p:nvPr/>
            </p:nvSpPr>
            <p:spPr>
              <a:xfrm>
                <a:off x="994361" y="2857729"/>
                <a:ext cx="5800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FC176F-5EAA-0C7D-C022-8C84F982A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1" y="2857729"/>
                <a:ext cx="58003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95C387A-9F63-80B3-23C6-5A6D5409AC90}"/>
              </a:ext>
            </a:extLst>
          </p:cNvPr>
          <p:cNvSpPr/>
          <p:nvPr/>
        </p:nvSpPr>
        <p:spPr>
          <a:xfrm>
            <a:off x="10586141" y="3799857"/>
            <a:ext cx="1183828" cy="520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tx1"/>
                </a:solidFill>
              </a:rPr>
              <a:t>W</a:t>
            </a:r>
            <a:r>
              <a:rPr lang="pt-PT" sz="1400" baseline="-25000" dirty="0" err="1">
                <a:solidFill>
                  <a:schemeClr val="tx1"/>
                </a:solidFill>
              </a:rPr>
              <a:t>ideal</a:t>
            </a:r>
            <a:r>
              <a:rPr lang="pt-PT" sz="1400" dirty="0">
                <a:solidFill>
                  <a:schemeClr val="tx1"/>
                </a:solidFill>
              </a:rPr>
              <a:t>&lt;0</a:t>
            </a:r>
            <a:r>
              <a:rPr lang="pt-PT" sz="14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03833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BB9D-64C3-4592-5A69-C8593D95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4F91AF8-CA7E-D814-5F9D-406F46BB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Second process: e</a:t>
            </a:r>
            <a:r>
              <a:rPr lang="pt-PT" sz="3600" dirty="0" err="1"/>
              <a:t>ach</a:t>
            </a:r>
            <a:r>
              <a:rPr lang="pt-PT" sz="3600" dirty="0"/>
              <a:t> “</a:t>
            </a:r>
            <a:r>
              <a:rPr lang="pt-PT" sz="3600" dirty="0" err="1"/>
              <a:t>pure</a:t>
            </a:r>
            <a:r>
              <a:rPr lang="pt-PT" sz="3600" dirty="0"/>
              <a:t>” </a:t>
            </a:r>
            <a:r>
              <a:rPr lang="pt-PT" sz="3600" dirty="0" err="1"/>
              <a:t>compound</a:t>
            </a:r>
            <a:r>
              <a:rPr lang="pt-PT" sz="3600" dirty="0"/>
              <a:t> </a:t>
            </a:r>
            <a:r>
              <a:rPr lang="pt-PT" sz="3600" dirty="0" err="1"/>
              <a:t>at</a:t>
            </a:r>
            <a:r>
              <a:rPr lang="pt-PT" sz="3600" dirty="0"/>
              <a:t> </a:t>
            </a:r>
            <a:r>
              <a:rPr lang="en-GB" sz="3600" dirty="0"/>
              <a:t>T</a:t>
            </a:r>
            <a:r>
              <a:rPr lang="en-GB" sz="3600" baseline="-25000" dirty="0"/>
              <a:t>0</a:t>
            </a:r>
            <a:r>
              <a:rPr lang="en-GB" sz="3600" dirty="0"/>
              <a:t>, P</a:t>
            </a:r>
            <a:r>
              <a:rPr lang="en-GB" sz="3600" baseline="-25000" dirty="0"/>
              <a:t>0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/>
              <a:t>expands to equilibrium at T</a:t>
            </a:r>
            <a:r>
              <a:rPr lang="en-GB" sz="3600" baseline="-25000" dirty="0"/>
              <a:t>0</a:t>
            </a:r>
            <a:r>
              <a:rPr lang="en-GB" sz="3600" dirty="0"/>
              <a:t>, P</a:t>
            </a:r>
            <a:r>
              <a:rPr lang="en-GB" sz="3600" baseline="-25000" dirty="0"/>
              <a:t>0</a:t>
            </a:r>
            <a:r>
              <a:rPr lang="en-GB" sz="3600" dirty="0"/>
              <a:t> </a:t>
            </a:r>
            <a:endParaRPr lang="pt-PT" sz="3600" baseline="-25000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3DFA2021-1F94-1562-10EA-74EECAEF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Each</a:t>
            </a:r>
            <a:r>
              <a:rPr lang="pt-PT" sz="2400" dirty="0"/>
              <a:t>“</a:t>
            </a:r>
            <a:r>
              <a:rPr lang="pt-PT" sz="2400" dirty="0" err="1"/>
              <a:t>pure</a:t>
            </a:r>
            <a:r>
              <a:rPr lang="pt-PT" sz="2400" dirty="0"/>
              <a:t>” </a:t>
            </a:r>
            <a:r>
              <a:rPr lang="pt-PT" sz="2400" dirty="0" err="1"/>
              <a:t>compound</a:t>
            </a:r>
            <a:r>
              <a:rPr lang="pt-PT" sz="2400" dirty="0"/>
              <a:t> </a:t>
            </a:r>
            <a:r>
              <a:rPr lang="pt-PT" sz="2400" dirty="0" err="1"/>
              <a:t>at</a:t>
            </a:r>
            <a:r>
              <a:rPr lang="pt-PT" sz="2400" dirty="0"/>
              <a:t> </a:t>
            </a:r>
            <a:r>
              <a:rPr lang="en-GB" sz="2400" dirty="0"/>
              <a:t>T</a:t>
            </a:r>
            <a:r>
              <a:rPr lang="en-GB" sz="2400" baseline="-25000" dirty="0"/>
              <a:t>0</a:t>
            </a:r>
            <a:r>
              <a:rPr lang="en-GB" sz="2400" dirty="0"/>
              <a:t>, P</a:t>
            </a:r>
            <a:r>
              <a:rPr lang="en-GB" sz="2400" baseline="-25000" dirty="0"/>
              <a:t>0</a:t>
            </a:r>
            <a:r>
              <a:rPr lang="en-GB" sz="2400" dirty="0"/>
              <a:t> expands to equilibrium</a:t>
            </a:r>
            <a:r>
              <a:rPr lang="pt-PT" sz="2400" dirty="0"/>
              <a:t>, </a:t>
            </a:r>
            <a:r>
              <a:rPr lang="pt-PT" sz="2400" dirty="0" err="1"/>
              <a:t>doing</a:t>
            </a:r>
            <a:r>
              <a:rPr lang="pt-PT" sz="2400" dirty="0"/>
              <a:t> </a:t>
            </a:r>
            <a:r>
              <a:rPr lang="pt-PT" sz="2400" dirty="0" err="1"/>
              <a:t>work</a:t>
            </a:r>
            <a:r>
              <a:rPr lang="pt-PT" sz="2400" dirty="0"/>
              <a:t> </a:t>
            </a:r>
            <a:r>
              <a:rPr lang="pt-PT" sz="2400" dirty="0" err="1"/>
              <a:t>on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environment</a:t>
            </a:r>
            <a:endParaRPr lang="pt-PT" sz="2400" dirty="0"/>
          </a:p>
          <a:p>
            <a:pPr lvl="1"/>
            <a:endParaRPr lang="pt-PT" sz="2000" dirty="0"/>
          </a:p>
          <a:p>
            <a:pPr lvl="1"/>
            <a:endParaRPr lang="pt-PT" sz="2000" dirty="0"/>
          </a:p>
          <a:p>
            <a:pPr lvl="1"/>
            <a:r>
              <a:rPr lang="pt-PT" sz="2000" dirty="0" err="1"/>
              <a:t>This</a:t>
            </a:r>
            <a:r>
              <a:rPr lang="pt-PT" sz="2000" dirty="0"/>
              <a:t> </a:t>
            </a:r>
            <a:r>
              <a:rPr lang="pt-PT" sz="2000" dirty="0" err="1"/>
              <a:t>value</a:t>
            </a:r>
            <a:r>
              <a:rPr lang="pt-PT" sz="2000" dirty="0"/>
              <a:t> </a:t>
            </a:r>
            <a:r>
              <a:rPr lang="pt-PT" sz="2000" dirty="0" err="1"/>
              <a:t>is</a:t>
            </a:r>
            <a:r>
              <a:rPr lang="pt-PT" sz="2000" dirty="0"/>
              <a:t> </a:t>
            </a:r>
            <a:r>
              <a:rPr lang="pt-PT" sz="2000" dirty="0" err="1"/>
              <a:t>tabulated</a:t>
            </a:r>
            <a:r>
              <a:rPr lang="pt-PT" sz="2000" dirty="0"/>
              <a:t> as “</a:t>
            </a:r>
            <a:r>
              <a:rPr lang="pt-PT" sz="2000" dirty="0" err="1"/>
              <a:t>chemical</a:t>
            </a:r>
            <a:br>
              <a:rPr lang="pt-PT" sz="2000" dirty="0"/>
            </a:br>
            <a:r>
              <a:rPr lang="pt-PT" sz="2000" dirty="0" err="1"/>
              <a:t>exergy</a:t>
            </a:r>
            <a:r>
              <a:rPr lang="pt-PT" sz="2000" dirty="0"/>
              <a:t>” (a mis-</a:t>
            </a:r>
            <a:r>
              <a:rPr lang="pt-PT" sz="2000" dirty="0" err="1"/>
              <a:t>nomer</a:t>
            </a:r>
            <a:r>
              <a:rPr lang="pt-PT" sz="2000" dirty="0"/>
              <a:t>). </a:t>
            </a:r>
            <a:br>
              <a:rPr lang="pt-PT" sz="2000" dirty="0"/>
            </a:br>
            <a:br>
              <a:rPr lang="pt-PT" sz="2000" dirty="0"/>
            </a:br>
            <a:br>
              <a:rPr lang="pt-PT" sz="2000" dirty="0"/>
            </a:br>
            <a:endParaRPr lang="pt-PT" sz="2000" dirty="0"/>
          </a:p>
          <a:p>
            <a:pPr lvl="1"/>
            <a:r>
              <a:rPr lang="pt-PT" sz="2000" dirty="0"/>
              <a:t>To </a:t>
            </a:r>
            <a:r>
              <a:rPr lang="pt-PT" sz="2000" dirty="0" err="1"/>
              <a:t>obtain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chemical</a:t>
            </a:r>
            <a:r>
              <a:rPr lang="pt-PT" sz="2000" dirty="0"/>
              <a:t> </a:t>
            </a:r>
            <a:r>
              <a:rPr lang="pt-PT" sz="2000" dirty="0" err="1"/>
              <a:t>exergy</a:t>
            </a:r>
            <a:r>
              <a:rPr lang="pt-PT" sz="2000" dirty="0"/>
              <a:t> for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mixture</a:t>
            </a:r>
            <a:r>
              <a:rPr lang="pt-PT" sz="2000" dirty="0"/>
              <a:t>,</a:t>
            </a:r>
            <a:br>
              <a:rPr lang="pt-PT" sz="2000" dirty="0"/>
            </a:br>
            <a:r>
              <a:rPr lang="pt-PT" sz="2000" dirty="0" err="1"/>
              <a:t>we</a:t>
            </a:r>
            <a:r>
              <a:rPr lang="pt-PT" sz="2000" dirty="0"/>
              <a:t> sum </a:t>
            </a:r>
            <a:r>
              <a:rPr lang="pt-PT" sz="2000" dirty="0" err="1"/>
              <a:t>chemical</a:t>
            </a:r>
            <a:r>
              <a:rPr lang="pt-PT" sz="2000" dirty="0"/>
              <a:t> </a:t>
            </a:r>
            <a:r>
              <a:rPr lang="pt-PT" sz="2000" dirty="0" err="1"/>
              <a:t>exergies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br>
              <a:rPr lang="pt-PT" sz="2000" dirty="0"/>
            </a:br>
            <a:r>
              <a:rPr lang="pt-PT" sz="2000" dirty="0" err="1"/>
              <a:t>components</a:t>
            </a:r>
            <a:r>
              <a:rPr lang="pt-PT" sz="2000" dirty="0"/>
              <a:t>, </a:t>
            </a:r>
            <a:r>
              <a:rPr lang="pt-PT" sz="2000" dirty="0" err="1"/>
              <a:t>weighted</a:t>
            </a:r>
            <a:r>
              <a:rPr lang="pt-PT" sz="2000" dirty="0"/>
              <a:t> </a:t>
            </a:r>
            <a:r>
              <a:rPr lang="pt-PT" sz="2000" dirty="0" err="1"/>
              <a:t>by</a:t>
            </a:r>
            <a:r>
              <a:rPr lang="pt-PT" sz="2000" dirty="0"/>
              <a:t> mole </a:t>
            </a:r>
            <a:r>
              <a:rPr lang="pt-PT" sz="2000" dirty="0" err="1"/>
              <a:t>fraction</a:t>
            </a:r>
            <a:r>
              <a:rPr lang="pt-PT" sz="2000" dirty="0"/>
              <a:t>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294D92D-B817-CA1C-861E-DFA940D7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647" b="9528"/>
          <a:stretch>
            <a:fillRect/>
          </a:stretch>
        </p:blipFill>
        <p:spPr>
          <a:xfrm>
            <a:off x="6683694" y="2788664"/>
            <a:ext cx="5143500" cy="3142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AAC5DE-11FD-453C-6DE3-2539D5DCD2E2}"/>
                  </a:ext>
                </a:extLst>
              </p:cNvPr>
              <p:cNvSpPr txBox="1"/>
              <p:nvPr/>
            </p:nvSpPr>
            <p:spPr>
              <a:xfrm>
                <a:off x="364806" y="2517872"/>
                <a:ext cx="6096000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AAC5DE-11FD-453C-6DE3-2539D5DCD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6" y="2517872"/>
                <a:ext cx="6096000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FE3C84-B1F3-FE1C-10EF-A4BBF190FE10}"/>
                  </a:ext>
                </a:extLst>
              </p:cNvPr>
              <p:cNvSpPr txBox="1"/>
              <p:nvPr/>
            </p:nvSpPr>
            <p:spPr>
              <a:xfrm>
                <a:off x="-255611" y="5729781"/>
                <a:ext cx="6096000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𝑐h</m:t>
                              </m:r>
                            </m:sup>
                          </m:sSub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FE3C84-B1F3-FE1C-10EF-A4BBF190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5611" y="5729781"/>
                <a:ext cx="6096000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566172-2055-7B56-B558-F2CF495B0304}"/>
                  </a:ext>
                </a:extLst>
              </p:cNvPr>
              <p:cNvSpPr txBox="1"/>
              <p:nvPr/>
            </p:nvSpPr>
            <p:spPr>
              <a:xfrm>
                <a:off x="-255611" y="3935851"/>
                <a:ext cx="5800397" cy="1234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PT" dirty="0"/>
              </a:p>
              <a:p>
                <a:endParaRPr lang="pt-PT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566172-2055-7B56-B558-F2CF495B0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5611" y="3935851"/>
                <a:ext cx="5800397" cy="1234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61DC2D0-E452-D5D6-1165-977D697500C1}"/>
              </a:ext>
            </a:extLst>
          </p:cNvPr>
          <p:cNvSpPr/>
          <p:nvPr/>
        </p:nvSpPr>
        <p:spPr>
          <a:xfrm>
            <a:off x="8399734" y="3549497"/>
            <a:ext cx="1038958" cy="282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tx1"/>
                </a:solidFill>
              </a:rPr>
              <a:t>W</a:t>
            </a:r>
            <a:r>
              <a:rPr lang="pt-PT" sz="1400" baseline="-25000" dirty="0" err="1">
                <a:solidFill>
                  <a:schemeClr val="tx1"/>
                </a:solidFill>
              </a:rPr>
              <a:t>ideal</a:t>
            </a:r>
            <a:r>
              <a:rPr lang="pt-PT" sz="1400" dirty="0">
                <a:solidFill>
                  <a:schemeClr val="tx1"/>
                </a:solidFill>
              </a:rPr>
              <a:t>&gt;0</a:t>
            </a:r>
            <a:r>
              <a:rPr lang="pt-PT" sz="1400" dirty="0"/>
              <a:t>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122AF-4954-94D2-2BF8-7321E79CA2B8}"/>
              </a:ext>
            </a:extLst>
          </p:cNvPr>
          <p:cNvSpPr/>
          <p:nvPr/>
        </p:nvSpPr>
        <p:spPr>
          <a:xfrm>
            <a:off x="8399734" y="4077581"/>
            <a:ext cx="1038958" cy="282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tx1"/>
                </a:solidFill>
              </a:rPr>
              <a:t>W</a:t>
            </a:r>
            <a:r>
              <a:rPr lang="pt-PT" sz="1400" baseline="-25000" dirty="0" err="1">
                <a:solidFill>
                  <a:schemeClr val="tx1"/>
                </a:solidFill>
              </a:rPr>
              <a:t>ideal</a:t>
            </a:r>
            <a:r>
              <a:rPr lang="pt-PT" sz="1400" dirty="0">
                <a:solidFill>
                  <a:schemeClr val="tx1"/>
                </a:solidFill>
              </a:rPr>
              <a:t>&gt;0</a:t>
            </a:r>
            <a:r>
              <a:rPr lang="pt-PT" sz="14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881846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66CA1-01CE-1FE6-5994-D78C8D262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C370-317C-B462-29D8-3BF0F89B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Exergy of an ideal Mixture of gases of 0.5O</a:t>
            </a:r>
            <a:r>
              <a:rPr lang="en-GB" sz="3600" baseline="-25000" dirty="0"/>
              <a:t>2</a:t>
            </a:r>
            <a:r>
              <a:rPr lang="en-GB" sz="3600" dirty="0"/>
              <a:t> and 0.5 CO</a:t>
            </a:r>
            <a:r>
              <a:rPr lang="en-GB" sz="3600" baseline="-25000" dirty="0"/>
              <a:t>2</a:t>
            </a:r>
            <a:r>
              <a:rPr lang="en-GB" sz="3600" dirty="0"/>
              <a:t> at T</a:t>
            </a:r>
            <a:r>
              <a:rPr lang="en-GB" sz="3600" baseline="-25000" dirty="0"/>
              <a:t>0</a:t>
            </a:r>
            <a:r>
              <a:rPr lang="en-GB" sz="3600" dirty="0"/>
              <a:t>, P</a:t>
            </a:r>
            <a:r>
              <a:rPr lang="en-GB" sz="3600" baseline="-25000" dirty="0"/>
              <a:t>0</a:t>
            </a:r>
            <a:endParaRPr lang="pt-PT" sz="3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2EC140-5023-ADD9-A5D2-F3C5515E0200}"/>
              </a:ext>
            </a:extLst>
          </p:cNvPr>
          <p:cNvCxnSpPr>
            <a:cxnSpLocks/>
          </p:cNvCxnSpPr>
          <p:nvPr/>
        </p:nvCxnSpPr>
        <p:spPr>
          <a:xfrm flipV="1">
            <a:off x="2270234" y="1690688"/>
            <a:ext cx="0" cy="451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CA4618-EA14-6AD5-80BB-0CA59EBE1D1A}"/>
              </a:ext>
            </a:extLst>
          </p:cNvPr>
          <p:cNvCxnSpPr>
            <a:cxnSpLocks/>
          </p:cNvCxnSpPr>
          <p:nvPr/>
        </p:nvCxnSpPr>
        <p:spPr>
          <a:xfrm>
            <a:off x="2270234" y="6201104"/>
            <a:ext cx="8376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1E4D16-4439-4BF4-A461-570680E4D4CA}"/>
              </a:ext>
            </a:extLst>
          </p:cNvPr>
          <p:cNvSpPr txBox="1"/>
          <p:nvPr/>
        </p:nvSpPr>
        <p:spPr>
          <a:xfrm>
            <a:off x="724144" y="1870089"/>
            <a:ext cx="139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Exergy</a:t>
            </a:r>
            <a:endParaRPr lang="pt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B08A-6362-C58A-B711-B4B044B8840E}"/>
              </a:ext>
            </a:extLst>
          </p:cNvPr>
          <p:cNvSpPr txBox="1"/>
          <p:nvPr/>
        </p:nvSpPr>
        <p:spPr>
          <a:xfrm>
            <a:off x="10657609" y="6308209"/>
            <a:ext cx="139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  <a:endParaRPr lang="pt-P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1ED4DB-D02F-57D1-C377-328BA317D851}"/>
              </a:ext>
            </a:extLst>
          </p:cNvPr>
          <p:cNvSpPr/>
          <p:nvPr/>
        </p:nvSpPr>
        <p:spPr>
          <a:xfrm>
            <a:off x="3210983" y="3449874"/>
            <a:ext cx="270157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E65F5D-7E82-2B35-F955-40C8A12C2F9F}"/>
              </a:ext>
            </a:extLst>
          </p:cNvPr>
          <p:cNvSpPr/>
          <p:nvPr/>
        </p:nvSpPr>
        <p:spPr>
          <a:xfrm>
            <a:off x="6188449" y="2559555"/>
            <a:ext cx="270157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03CFB1-955B-9CEA-62AE-B948E448FEB5}"/>
              </a:ext>
            </a:extLst>
          </p:cNvPr>
          <p:cNvSpPr/>
          <p:nvPr/>
        </p:nvSpPr>
        <p:spPr>
          <a:xfrm>
            <a:off x="9494064" y="5945492"/>
            <a:ext cx="270157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BEB95E-8825-73B2-20D5-9BA9F65CED7D}"/>
              </a:ext>
            </a:extLst>
          </p:cNvPr>
          <p:cNvSpPr txBox="1"/>
          <p:nvPr/>
        </p:nvSpPr>
        <p:spPr>
          <a:xfrm>
            <a:off x="2484519" y="2612762"/>
            <a:ext cx="221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Ideal mixture 0.5O</a:t>
            </a:r>
            <a:r>
              <a:rPr lang="en-GB" sz="1600" baseline="-25000" dirty="0"/>
              <a:t>2</a:t>
            </a:r>
            <a:r>
              <a:rPr lang="en-GB" sz="1600" dirty="0"/>
              <a:t> and 0.5 CO</a:t>
            </a:r>
            <a:r>
              <a:rPr lang="en-GB" sz="1600" baseline="-25000" dirty="0"/>
              <a:t>2</a:t>
            </a:r>
            <a:r>
              <a:rPr lang="en-GB" sz="1600" dirty="0"/>
              <a:t> at T</a:t>
            </a:r>
            <a:r>
              <a:rPr lang="en-GB" sz="1600" baseline="-25000" dirty="0"/>
              <a:t>0</a:t>
            </a:r>
            <a:r>
              <a:rPr lang="en-GB" sz="1600" dirty="0"/>
              <a:t>, P</a:t>
            </a:r>
            <a:r>
              <a:rPr lang="en-GB" sz="1600" baseline="-25000" dirty="0"/>
              <a:t>0</a:t>
            </a:r>
            <a:r>
              <a:rPr lang="en-GB" sz="1600" dirty="0"/>
              <a:t> </a:t>
            </a:r>
            <a:endParaRPr lang="pt-PT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9569C-AE8A-655A-F71B-1E9F939917CA}"/>
              </a:ext>
            </a:extLst>
          </p:cNvPr>
          <p:cNvSpPr txBox="1"/>
          <p:nvPr/>
        </p:nvSpPr>
        <p:spPr>
          <a:xfrm>
            <a:off x="5694991" y="1949105"/>
            <a:ext cx="2213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0.5O</a:t>
            </a:r>
            <a:r>
              <a:rPr lang="en-GB" sz="1600" baseline="-25000" dirty="0"/>
              <a:t>2</a:t>
            </a:r>
            <a:r>
              <a:rPr lang="en-GB" sz="1600" dirty="0"/>
              <a:t> at T</a:t>
            </a:r>
            <a:r>
              <a:rPr lang="en-GB" sz="1600" baseline="-25000" dirty="0"/>
              <a:t>0</a:t>
            </a:r>
            <a:r>
              <a:rPr lang="en-GB" sz="1600" dirty="0"/>
              <a:t>, P</a:t>
            </a:r>
            <a:r>
              <a:rPr lang="en-GB" sz="1600" baseline="-25000" dirty="0"/>
              <a:t>0</a:t>
            </a:r>
            <a:r>
              <a:rPr lang="en-GB" sz="1600" dirty="0"/>
              <a:t>  &amp;</a:t>
            </a:r>
            <a:br>
              <a:rPr lang="en-GB" sz="1600" dirty="0"/>
            </a:br>
            <a:r>
              <a:rPr lang="en-GB" sz="1600" dirty="0"/>
              <a:t>0.5 CO</a:t>
            </a:r>
            <a:r>
              <a:rPr lang="en-GB" sz="1600" baseline="-25000" dirty="0"/>
              <a:t>2</a:t>
            </a:r>
            <a:r>
              <a:rPr lang="en-GB" sz="1600" dirty="0"/>
              <a:t> at T</a:t>
            </a:r>
            <a:r>
              <a:rPr lang="en-GB" sz="1600" baseline="-25000" dirty="0"/>
              <a:t>0</a:t>
            </a:r>
            <a:r>
              <a:rPr lang="en-GB" sz="1600" dirty="0"/>
              <a:t>, P</a:t>
            </a:r>
            <a:r>
              <a:rPr lang="en-GB" sz="1600" baseline="-25000" dirty="0"/>
              <a:t>0</a:t>
            </a:r>
            <a:r>
              <a:rPr lang="en-GB" sz="1600" dirty="0"/>
              <a:t> </a:t>
            </a:r>
            <a:endParaRPr lang="pt-PT" sz="1600" dirty="0"/>
          </a:p>
          <a:p>
            <a:endParaRPr lang="pt-PT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540D2C-15A6-32BC-11EE-8E0ACDC34F53}"/>
              </a:ext>
            </a:extLst>
          </p:cNvPr>
          <p:cNvSpPr txBox="1"/>
          <p:nvPr/>
        </p:nvSpPr>
        <p:spPr>
          <a:xfrm>
            <a:off x="9340356" y="5323941"/>
            <a:ext cx="2213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0.5O</a:t>
            </a:r>
            <a:r>
              <a:rPr lang="en-GB" sz="1600" baseline="-25000" dirty="0"/>
              <a:t>2</a:t>
            </a:r>
            <a:r>
              <a:rPr lang="en-GB" sz="1600" dirty="0"/>
              <a:t> at T</a:t>
            </a:r>
            <a:r>
              <a:rPr lang="en-GB" sz="1600" baseline="-25000" dirty="0"/>
              <a:t>0</a:t>
            </a:r>
            <a:r>
              <a:rPr lang="en-GB" sz="1600" dirty="0"/>
              <a:t>, P</a:t>
            </a:r>
            <a:r>
              <a:rPr lang="en-GB" sz="1600" baseline="-25000" dirty="0"/>
              <a:t>0</a:t>
            </a:r>
            <a:r>
              <a:rPr lang="en-GB" sz="1600" baseline="30000" dirty="0"/>
              <a:t>e</a:t>
            </a:r>
            <a:r>
              <a:rPr lang="en-GB" sz="1600" dirty="0"/>
              <a:t>  &amp;</a:t>
            </a:r>
            <a:br>
              <a:rPr lang="en-GB" sz="1600" dirty="0"/>
            </a:br>
            <a:r>
              <a:rPr lang="en-GB" sz="1600" dirty="0"/>
              <a:t>0.5 CO</a:t>
            </a:r>
            <a:r>
              <a:rPr lang="en-GB" sz="1600" baseline="-25000" dirty="0"/>
              <a:t>2</a:t>
            </a:r>
            <a:r>
              <a:rPr lang="en-GB" sz="1600" dirty="0"/>
              <a:t> at T</a:t>
            </a:r>
            <a:r>
              <a:rPr lang="en-GB" sz="1600" baseline="-25000" dirty="0"/>
              <a:t>0</a:t>
            </a:r>
            <a:r>
              <a:rPr lang="en-GB" sz="1600" dirty="0"/>
              <a:t>, P</a:t>
            </a:r>
            <a:r>
              <a:rPr lang="en-GB" sz="1600" baseline="-25000" dirty="0"/>
              <a:t>0</a:t>
            </a:r>
            <a:r>
              <a:rPr lang="en-GB" sz="1600" baseline="30000" dirty="0"/>
              <a:t>e</a:t>
            </a:r>
            <a:r>
              <a:rPr lang="en-GB" sz="1600" dirty="0"/>
              <a:t> </a:t>
            </a:r>
            <a:endParaRPr lang="pt-PT" sz="1600" dirty="0"/>
          </a:p>
          <a:p>
            <a:endParaRPr lang="pt-PT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CB3D8-AFDD-6012-A829-8B7447FE5E04}"/>
              </a:ext>
            </a:extLst>
          </p:cNvPr>
          <p:cNvSpPr txBox="1"/>
          <p:nvPr/>
        </p:nvSpPr>
        <p:spPr>
          <a:xfrm>
            <a:off x="2423943" y="5862550"/>
            <a:ext cx="469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Reference Environment: Atmosphere</a:t>
            </a:r>
            <a:endParaRPr lang="pt-PT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D61889-843D-86A4-E907-E15CC4DE1DA3}"/>
              </a:ext>
            </a:extLst>
          </p:cNvPr>
          <p:cNvSpPr txBox="1"/>
          <p:nvPr/>
        </p:nvSpPr>
        <p:spPr>
          <a:xfrm>
            <a:off x="1545021" y="5935370"/>
            <a:ext cx="2213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Zero</a:t>
            </a:r>
            <a:endParaRPr lang="pt-PT" sz="16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D165AD-1C20-1E6A-1CF1-F2659D1D42A3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3481140" y="2754677"/>
            <a:ext cx="2746873" cy="80949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A019C0-D09C-AA3A-05DB-B0143BC944C6}"/>
              </a:ext>
            </a:extLst>
          </p:cNvPr>
          <p:cNvCxnSpPr>
            <a:cxnSpLocks/>
          </p:cNvCxnSpPr>
          <p:nvPr/>
        </p:nvCxnSpPr>
        <p:spPr>
          <a:xfrm>
            <a:off x="6458606" y="2771664"/>
            <a:ext cx="3035458" cy="3260163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3B312D-38B0-6E2E-1FF2-3CBFC948F4F9}"/>
              </a:ext>
            </a:extLst>
          </p:cNvPr>
          <p:cNvSpPr txBox="1"/>
          <p:nvPr/>
        </p:nvSpPr>
        <p:spPr>
          <a:xfrm rot="20569307">
            <a:off x="3878393" y="3197941"/>
            <a:ext cx="2213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</a:rPr>
              <a:t>First process where work is added to the gases to separate the components of the mixture</a:t>
            </a:r>
            <a:endParaRPr lang="pt-PT" sz="1600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B7F08-B5D6-DBB4-D457-8A77A369E50F}"/>
              </a:ext>
            </a:extLst>
          </p:cNvPr>
          <p:cNvSpPr txBox="1"/>
          <p:nvPr/>
        </p:nvSpPr>
        <p:spPr>
          <a:xfrm rot="2808394">
            <a:off x="6348295" y="4221102"/>
            <a:ext cx="2213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</a:rPr>
              <a:t>Second process where work is done by the gases on the surroundings</a:t>
            </a:r>
            <a:endParaRPr lang="pt-PT" sz="1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0FA00-62C7-86CC-7EA9-D28909DAD2B7}"/>
              </a:ext>
            </a:extLst>
          </p:cNvPr>
          <p:cNvSpPr txBox="1"/>
          <p:nvPr/>
        </p:nvSpPr>
        <p:spPr>
          <a:xfrm>
            <a:off x="2557867" y="3645241"/>
            <a:ext cx="10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State A</a:t>
            </a:r>
            <a:endParaRPr lang="pt-PT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ABDFA-0E98-FB9F-93A7-70726A668D60}"/>
              </a:ext>
            </a:extLst>
          </p:cNvPr>
          <p:cNvSpPr txBox="1"/>
          <p:nvPr/>
        </p:nvSpPr>
        <p:spPr>
          <a:xfrm>
            <a:off x="5733395" y="2949379"/>
            <a:ext cx="10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State B</a:t>
            </a:r>
            <a:endParaRPr lang="pt-PT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674D5-1C0E-1CB5-76C7-680B345540BC}"/>
              </a:ext>
            </a:extLst>
          </p:cNvPr>
          <p:cNvSpPr txBox="1"/>
          <p:nvPr/>
        </p:nvSpPr>
        <p:spPr>
          <a:xfrm>
            <a:off x="9189933" y="4759711"/>
            <a:ext cx="10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State C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6670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8789F-9CD8-4773-0502-B4A69CD0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F761DF-61F5-4455-C9B6-72AA81AD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Exergy of an ideal Mixture of gases of 0.5O</a:t>
            </a:r>
            <a:r>
              <a:rPr lang="en-GB" sz="3600" baseline="-25000" dirty="0"/>
              <a:t>2</a:t>
            </a:r>
            <a:r>
              <a:rPr lang="en-GB" sz="3600" dirty="0"/>
              <a:t> and 0.5 CO</a:t>
            </a:r>
            <a:r>
              <a:rPr lang="en-GB" sz="3600" baseline="-25000" dirty="0"/>
              <a:t>2</a:t>
            </a:r>
            <a:r>
              <a:rPr lang="en-GB" sz="3600" dirty="0"/>
              <a:t> at T</a:t>
            </a:r>
            <a:r>
              <a:rPr lang="en-GB" sz="3600" baseline="-25000" dirty="0"/>
              <a:t>0</a:t>
            </a:r>
            <a:r>
              <a:rPr lang="en-GB" sz="3600" dirty="0"/>
              <a:t>, P</a:t>
            </a:r>
            <a:r>
              <a:rPr lang="en-GB" sz="3600" baseline="-25000" dirty="0"/>
              <a:t>0</a:t>
            </a:r>
            <a:endParaRPr lang="pt-PT" sz="3600" baseline="-25000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E6C7A093-0203-7EE1-66FB-7B98310FD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8228" cy="4351338"/>
          </a:xfrm>
        </p:spPr>
        <p:txBody>
          <a:bodyPr/>
          <a:lstStyle/>
          <a:p>
            <a:r>
              <a:rPr lang="en-GB" sz="2400" dirty="0"/>
              <a:t>The exergy of the ideal mixture at T</a:t>
            </a:r>
            <a:r>
              <a:rPr lang="en-GB" sz="2400" baseline="-25000" dirty="0"/>
              <a:t>0</a:t>
            </a:r>
            <a:r>
              <a:rPr lang="en-GB" sz="2400" dirty="0"/>
              <a:t>, P</a:t>
            </a:r>
            <a:r>
              <a:rPr lang="en-GB" sz="2400" baseline="-25000" dirty="0"/>
              <a:t>0</a:t>
            </a:r>
            <a:r>
              <a:rPr lang="en-GB" sz="2400" dirty="0"/>
              <a:t> </a:t>
            </a:r>
            <a:r>
              <a:rPr lang="en-GB" sz="2400" b="1" dirty="0"/>
              <a:t>is the sum </a:t>
            </a:r>
            <a:r>
              <a:rPr lang="en-GB" sz="2400" dirty="0"/>
              <a:t>of ideal works from the previous two steps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previous expression is the expression used in Thermodynamics textbooks</a:t>
            </a:r>
          </a:p>
          <a:p>
            <a:endParaRPr lang="pt-PT" sz="2400" dirty="0"/>
          </a:p>
          <a:p>
            <a:pPr lvl="1"/>
            <a:endParaRPr lang="pt-PT" sz="2000" dirty="0"/>
          </a:p>
          <a:p>
            <a:pPr lvl="1"/>
            <a:endParaRPr lang="pt-PT" sz="2000" dirty="0"/>
          </a:p>
          <a:p>
            <a:pPr lvl="1"/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5F9557-939F-7D6A-BC21-B6E12ED1AB49}"/>
                  </a:ext>
                </a:extLst>
              </p:cNvPr>
              <p:cNvSpPr txBox="1"/>
              <p:nvPr/>
            </p:nvSpPr>
            <p:spPr>
              <a:xfrm>
                <a:off x="1502537" y="2664110"/>
                <a:ext cx="739567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  <m:sup/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𝑐h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5F9557-939F-7D6A-BC21-B6E12ED1A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37" y="2664110"/>
                <a:ext cx="7395678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9BC1CE-BDB4-5F30-4E73-46CFDF22F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267" y="4507191"/>
            <a:ext cx="6899466" cy="22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7D97A-89F8-70D6-590D-E3E8CC4E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236F-9D03-65AE-0ED8-613B0021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example:</a:t>
            </a:r>
            <a:br>
              <a:rPr lang="en-GB" dirty="0"/>
            </a:br>
            <a:r>
              <a:rPr lang="en-GB" dirty="0"/>
              <a:t>exergy of ore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1833F-71F9-17AB-053D-6C3622CCB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3" r="4272"/>
          <a:stretch/>
        </p:blipFill>
        <p:spPr>
          <a:xfrm rot="16200000">
            <a:off x="1462420" y="570784"/>
            <a:ext cx="3757111" cy="626679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C9EDC2A-BBC4-CDF7-DDAA-A51B4B627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0193" y="-52932"/>
            <a:ext cx="5093102" cy="37571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8FFA3E3-060F-A198-4873-1EDC36B08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2412" y="3630203"/>
            <a:ext cx="4782178" cy="31337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155643-4A79-5395-7D37-756327B7200E}"/>
              </a:ext>
            </a:extLst>
          </p:cNvPr>
          <p:cNvSpPr txBox="1"/>
          <p:nvPr/>
        </p:nvSpPr>
        <p:spPr>
          <a:xfrm>
            <a:off x="11025553" y="3630203"/>
            <a:ext cx="9588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200" dirty="0"/>
              <a:t>% Cu </a:t>
            </a:r>
            <a:r>
              <a:rPr lang="pt-PT" sz="1200" dirty="0" err="1"/>
              <a:t>mass</a:t>
            </a:r>
            <a:endParaRPr lang="pt-PT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AD4FD9-30A4-D9A6-D8F4-9073F64C98E9}"/>
              </a:ext>
            </a:extLst>
          </p:cNvPr>
          <p:cNvSpPr txBox="1"/>
          <p:nvPr/>
        </p:nvSpPr>
        <p:spPr>
          <a:xfrm>
            <a:off x="11176399" y="6492875"/>
            <a:ext cx="9588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200" dirty="0"/>
              <a:t>% Cu </a:t>
            </a:r>
            <a:r>
              <a:rPr lang="pt-PT" sz="1200" dirty="0" err="1"/>
              <a:t>mass</a:t>
            </a:r>
            <a:endParaRPr lang="pt-PT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AF986-89E0-EB48-A81A-8592D4384E3E}"/>
              </a:ext>
            </a:extLst>
          </p:cNvPr>
          <p:cNvSpPr txBox="1"/>
          <p:nvPr/>
        </p:nvSpPr>
        <p:spPr>
          <a:xfrm>
            <a:off x="6361993" y="44808"/>
            <a:ext cx="9588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200" dirty="0"/>
              <a:t>kJ/mol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283CC7-DB5C-812F-2BF8-807A1D3438EE}"/>
              </a:ext>
            </a:extLst>
          </p:cNvPr>
          <p:cNvSpPr txBox="1"/>
          <p:nvPr/>
        </p:nvSpPr>
        <p:spPr>
          <a:xfrm>
            <a:off x="6611734" y="3608998"/>
            <a:ext cx="95886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PT" sz="1200" dirty="0"/>
              <a:t>kJ/mol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F58054-59B4-A075-A7E7-D188511CB4A7}"/>
              </a:ext>
            </a:extLst>
          </p:cNvPr>
          <p:cNvSpPr/>
          <p:nvPr/>
        </p:nvSpPr>
        <p:spPr>
          <a:xfrm>
            <a:off x="2127837" y="3907202"/>
            <a:ext cx="1412531" cy="547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tx1"/>
                </a:solidFill>
              </a:rPr>
              <a:t>W</a:t>
            </a:r>
            <a:r>
              <a:rPr lang="pt-PT" sz="1400" baseline="-25000" dirty="0" err="1">
                <a:solidFill>
                  <a:schemeClr val="tx1"/>
                </a:solidFill>
              </a:rPr>
              <a:t>ideal</a:t>
            </a:r>
            <a:r>
              <a:rPr lang="pt-PT" sz="1400" dirty="0">
                <a:solidFill>
                  <a:schemeClr val="tx1"/>
                </a:solidFill>
              </a:rPr>
              <a:t>&lt;0</a:t>
            </a:r>
            <a:r>
              <a:rPr lang="pt-PT" sz="1400" dirty="0"/>
              <a:t>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758A1-AADA-B9B1-F2AE-DFCFB6EE5C68}"/>
              </a:ext>
            </a:extLst>
          </p:cNvPr>
          <p:cNvSpPr/>
          <p:nvPr/>
        </p:nvSpPr>
        <p:spPr>
          <a:xfrm>
            <a:off x="4535829" y="4059602"/>
            <a:ext cx="1412531" cy="547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 err="1">
                <a:solidFill>
                  <a:schemeClr val="tx1"/>
                </a:solidFill>
              </a:rPr>
              <a:t>W</a:t>
            </a:r>
            <a:r>
              <a:rPr lang="pt-PT" sz="1400" baseline="-25000" dirty="0" err="1">
                <a:solidFill>
                  <a:schemeClr val="tx1"/>
                </a:solidFill>
              </a:rPr>
              <a:t>ideal</a:t>
            </a:r>
            <a:r>
              <a:rPr lang="pt-PT" sz="1400" dirty="0">
                <a:solidFill>
                  <a:schemeClr val="tx1"/>
                </a:solidFill>
              </a:rPr>
              <a:t>&gt;0</a:t>
            </a:r>
            <a:r>
              <a:rPr lang="pt-PT" sz="14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55230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CD1D8-F427-8B45-4CE4-7F9184C5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3804-BE99-58E2-CB7F-5DAF7AC0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97" y="143017"/>
            <a:ext cx="10515600" cy="1325563"/>
          </a:xfrm>
        </p:spPr>
        <p:txBody>
          <a:bodyPr/>
          <a:lstStyle/>
          <a:p>
            <a:r>
              <a:rPr lang="en-GB" dirty="0"/>
              <a:t>Exergy of ore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5C848-11E6-B1C3-E19A-D488D4D9D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10" r="6201" b="65172"/>
          <a:stretch>
            <a:fillRect/>
          </a:stretch>
        </p:blipFill>
        <p:spPr>
          <a:xfrm rot="16200000">
            <a:off x="2907615" y="1653796"/>
            <a:ext cx="1212541" cy="172387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EDA1A0-DE1F-6DD3-8F16-D57767DE758D}"/>
              </a:ext>
            </a:extLst>
          </p:cNvPr>
          <p:cNvCxnSpPr>
            <a:cxnSpLocks/>
          </p:cNvCxnSpPr>
          <p:nvPr/>
        </p:nvCxnSpPr>
        <p:spPr>
          <a:xfrm flipV="1">
            <a:off x="2270234" y="1690688"/>
            <a:ext cx="0" cy="451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E57336-23BB-CF00-BEA5-5A0D3F81142F}"/>
              </a:ext>
            </a:extLst>
          </p:cNvPr>
          <p:cNvCxnSpPr>
            <a:cxnSpLocks/>
          </p:cNvCxnSpPr>
          <p:nvPr/>
        </p:nvCxnSpPr>
        <p:spPr>
          <a:xfrm>
            <a:off x="2270234" y="6201104"/>
            <a:ext cx="8376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BB545B-C7EB-12C2-F389-84583C0182B9}"/>
              </a:ext>
            </a:extLst>
          </p:cNvPr>
          <p:cNvSpPr txBox="1"/>
          <p:nvPr/>
        </p:nvSpPr>
        <p:spPr>
          <a:xfrm>
            <a:off x="724144" y="1870089"/>
            <a:ext cx="139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Exergy</a:t>
            </a:r>
            <a:endParaRPr lang="pt-P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C8763-ECB2-A758-06F8-EDB45267E27C}"/>
              </a:ext>
            </a:extLst>
          </p:cNvPr>
          <p:cNvSpPr txBox="1"/>
          <p:nvPr/>
        </p:nvSpPr>
        <p:spPr>
          <a:xfrm>
            <a:off x="10657609" y="6308209"/>
            <a:ext cx="139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  <a:endParaRPr lang="pt-P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279058-F332-0030-E14E-B098CEF67BF4}"/>
              </a:ext>
            </a:extLst>
          </p:cNvPr>
          <p:cNvSpPr/>
          <p:nvPr/>
        </p:nvSpPr>
        <p:spPr>
          <a:xfrm>
            <a:off x="3210983" y="3449874"/>
            <a:ext cx="270157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4E0635-9CBF-D0F3-727B-1EE12B202FF3}"/>
              </a:ext>
            </a:extLst>
          </p:cNvPr>
          <p:cNvSpPr/>
          <p:nvPr/>
        </p:nvSpPr>
        <p:spPr>
          <a:xfrm>
            <a:off x="6188449" y="2559555"/>
            <a:ext cx="270157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DD4054-BE30-BD16-1DFF-EBB2B6F9DF9A}"/>
              </a:ext>
            </a:extLst>
          </p:cNvPr>
          <p:cNvSpPr/>
          <p:nvPr/>
        </p:nvSpPr>
        <p:spPr>
          <a:xfrm>
            <a:off x="9494064" y="5945492"/>
            <a:ext cx="270157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BFDCCC-F71C-D6B0-E262-22D37B3F57BF}"/>
              </a:ext>
            </a:extLst>
          </p:cNvPr>
          <p:cNvSpPr txBox="1"/>
          <p:nvPr/>
        </p:nvSpPr>
        <p:spPr>
          <a:xfrm>
            <a:off x="2423943" y="5862550"/>
            <a:ext cx="646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Reference Environment: Atmosphere, </a:t>
            </a:r>
            <a:r>
              <a:rPr lang="en-GB" sz="1600" dirty="0" err="1"/>
              <a:t>Thanatia</a:t>
            </a:r>
            <a:r>
              <a:rPr lang="en-GB" sz="1600" dirty="0"/>
              <a:t> and Ocean</a:t>
            </a:r>
            <a:endParaRPr lang="pt-PT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3EA0B4-8C28-31FF-E39D-6485F4D65989}"/>
              </a:ext>
            </a:extLst>
          </p:cNvPr>
          <p:cNvSpPr txBox="1"/>
          <p:nvPr/>
        </p:nvSpPr>
        <p:spPr>
          <a:xfrm>
            <a:off x="1545021" y="5935370"/>
            <a:ext cx="2213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Zero</a:t>
            </a:r>
            <a:endParaRPr lang="pt-PT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2FE48A-9E47-CD12-E56C-9BD18618DDA0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3481140" y="2754677"/>
            <a:ext cx="2746873" cy="80949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CCE766-1100-4BB0-0193-4865170E7B63}"/>
              </a:ext>
            </a:extLst>
          </p:cNvPr>
          <p:cNvCxnSpPr>
            <a:cxnSpLocks/>
          </p:cNvCxnSpPr>
          <p:nvPr/>
        </p:nvCxnSpPr>
        <p:spPr>
          <a:xfrm>
            <a:off x="6458606" y="2771664"/>
            <a:ext cx="3035458" cy="3260163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65FAD95-55FD-A8BE-8AD5-D08306962C3D}"/>
              </a:ext>
            </a:extLst>
          </p:cNvPr>
          <p:cNvSpPr txBox="1"/>
          <p:nvPr/>
        </p:nvSpPr>
        <p:spPr>
          <a:xfrm rot="20569307">
            <a:off x="3936983" y="3170883"/>
            <a:ext cx="221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</a:rPr>
              <a:t>First process where work is provided</a:t>
            </a:r>
            <a:endParaRPr lang="pt-PT" sz="16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024501-B690-9C87-F1AF-E932B12D4862}"/>
              </a:ext>
            </a:extLst>
          </p:cNvPr>
          <p:cNvSpPr txBox="1"/>
          <p:nvPr/>
        </p:nvSpPr>
        <p:spPr>
          <a:xfrm rot="2808394">
            <a:off x="6562586" y="4280725"/>
            <a:ext cx="2213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</a:rPr>
              <a:t>Second process where work is obtained</a:t>
            </a:r>
            <a:endParaRPr lang="pt-PT" sz="1600" dirty="0">
              <a:solidFill>
                <a:srgbClr val="C0000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6A0880C-EF43-EDDC-0B8A-B51242B06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70" t="41726" r="9883" b="30825"/>
          <a:stretch>
            <a:fillRect/>
          </a:stretch>
        </p:blipFill>
        <p:spPr>
          <a:xfrm rot="16200000">
            <a:off x="5355028" y="504383"/>
            <a:ext cx="1749902" cy="17201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59A3D5-5D4B-F93C-62DB-89946E180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71" t="77782" r="4271"/>
          <a:stretch>
            <a:fillRect/>
          </a:stretch>
        </p:blipFill>
        <p:spPr>
          <a:xfrm rot="16200000">
            <a:off x="9258505" y="4051429"/>
            <a:ext cx="1863499" cy="13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7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3520C-882D-10F4-BE60-1C5B94457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8D0975-2987-5D91-8ECC-1074A3D605E4}"/>
              </a:ext>
            </a:extLst>
          </p:cNvPr>
          <p:cNvCxnSpPr>
            <a:cxnSpLocks/>
          </p:cNvCxnSpPr>
          <p:nvPr/>
        </p:nvCxnSpPr>
        <p:spPr>
          <a:xfrm flipV="1">
            <a:off x="1209298" y="1267514"/>
            <a:ext cx="19105" cy="493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09B227-9389-7327-15A1-CA549767DCDD}"/>
              </a:ext>
            </a:extLst>
          </p:cNvPr>
          <p:cNvCxnSpPr>
            <a:cxnSpLocks/>
          </p:cNvCxnSpPr>
          <p:nvPr/>
        </p:nvCxnSpPr>
        <p:spPr>
          <a:xfrm>
            <a:off x="1209298" y="6201104"/>
            <a:ext cx="105307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9ACD1D-989E-5E1C-113F-CE93A164A4F4}"/>
              </a:ext>
            </a:extLst>
          </p:cNvPr>
          <p:cNvSpPr txBox="1"/>
          <p:nvPr/>
        </p:nvSpPr>
        <p:spPr>
          <a:xfrm rot="16200000">
            <a:off x="191868" y="3559242"/>
            <a:ext cx="139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Exergy</a:t>
            </a:r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7C6A13-BB83-C14A-6E1A-9E554B104728}"/>
              </a:ext>
            </a:extLst>
          </p:cNvPr>
          <p:cNvSpPr txBox="1"/>
          <p:nvPr/>
        </p:nvSpPr>
        <p:spPr>
          <a:xfrm>
            <a:off x="1280529" y="5911948"/>
            <a:ext cx="646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Reference Environments (0): </a:t>
            </a:r>
            <a:r>
              <a:rPr lang="en-GB" sz="1600" dirty="0"/>
              <a:t>Atmosphere, </a:t>
            </a:r>
            <a:r>
              <a:rPr lang="en-GB" sz="1600" dirty="0" err="1"/>
              <a:t>Thanatia</a:t>
            </a:r>
            <a:r>
              <a:rPr lang="en-GB" sz="1600" dirty="0"/>
              <a:t>, and Ocean</a:t>
            </a:r>
            <a:endParaRPr lang="pt-PT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14C120-F4DA-3954-E0BD-5041E63AB33B}"/>
              </a:ext>
            </a:extLst>
          </p:cNvPr>
          <p:cNvSpPr txBox="1"/>
          <p:nvPr/>
        </p:nvSpPr>
        <p:spPr>
          <a:xfrm>
            <a:off x="897041" y="5995003"/>
            <a:ext cx="2213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  <a:endParaRPr lang="pt-PT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C4884B-E2E1-007C-AA5B-E189A7E3A9D4}"/>
              </a:ext>
            </a:extLst>
          </p:cNvPr>
          <p:cNvCxnSpPr>
            <a:cxnSpLocks/>
          </p:cNvCxnSpPr>
          <p:nvPr/>
        </p:nvCxnSpPr>
        <p:spPr>
          <a:xfrm flipV="1">
            <a:off x="7044145" y="3509822"/>
            <a:ext cx="2232913" cy="445418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1EB0FF-B039-6FB2-ECBD-F7B702E07767}"/>
              </a:ext>
            </a:extLst>
          </p:cNvPr>
          <p:cNvCxnSpPr>
            <a:cxnSpLocks/>
          </p:cNvCxnSpPr>
          <p:nvPr/>
        </p:nvCxnSpPr>
        <p:spPr>
          <a:xfrm>
            <a:off x="9496951" y="3564174"/>
            <a:ext cx="1588922" cy="2487039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206A08-7263-E0AA-0E1D-B294C70F0CC5}"/>
              </a:ext>
            </a:extLst>
          </p:cNvPr>
          <p:cNvSpPr txBox="1"/>
          <p:nvPr/>
        </p:nvSpPr>
        <p:spPr>
          <a:xfrm rot="20875746">
            <a:off x="7285275" y="3657545"/>
            <a:ext cx="2086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Reversible process where work is provided to separate compounds</a:t>
            </a:r>
            <a:endParaRPr lang="pt-PT" sz="1400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FD3E49-A499-6558-67F0-95F8C8D9A3EA}"/>
              </a:ext>
            </a:extLst>
          </p:cNvPr>
          <p:cNvSpPr txBox="1"/>
          <p:nvPr/>
        </p:nvSpPr>
        <p:spPr>
          <a:xfrm rot="3427589">
            <a:off x="8959912" y="4418339"/>
            <a:ext cx="16678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Reversible process where work is extracted in the chemical reactions to equilibrium </a:t>
            </a:r>
            <a:endParaRPr lang="pt-PT" sz="1400" dirty="0">
              <a:solidFill>
                <a:srgbClr val="C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204707-03F2-66EB-CC8C-A26176BE9B2F}"/>
              </a:ext>
            </a:extLst>
          </p:cNvPr>
          <p:cNvSpPr/>
          <p:nvPr/>
        </p:nvSpPr>
        <p:spPr>
          <a:xfrm>
            <a:off x="1591010" y="1938528"/>
            <a:ext cx="282858" cy="283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81095-6AD3-C54C-DB40-D9C25F9ABD63}"/>
              </a:ext>
            </a:extLst>
          </p:cNvPr>
          <p:cNvSpPr txBox="1"/>
          <p:nvPr/>
        </p:nvSpPr>
        <p:spPr>
          <a:xfrm>
            <a:off x="1507307" y="2375257"/>
            <a:ext cx="3047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</a:t>
            </a:r>
            <a:r>
              <a:rPr lang="en-GB" sz="1600" dirty="0"/>
              <a:t>, </a:t>
            </a:r>
            <a:r>
              <a:rPr lang="en-GB" sz="1600" i="1" dirty="0"/>
              <a:t>P</a:t>
            </a:r>
            <a:r>
              <a:rPr lang="en-GB" sz="1600" dirty="0"/>
              <a:t>, </a:t>
            </a:r>
            <a:br>
              <a:rPr lang="en-GB" sz="1600" dirty="0"/>
            </a:br>
            <a:r>
              <a:rPr lang="en-GB" sz="1600" dirty="0"/>
              <a:t>mixture of species </a:t>
            </a:r>
            <a:r>
              <a:rPr lang="en-GB" sz="1600" i="1" dirty="0" err="1"/>
              <a:t>i</a:t>
            </a:r>
            <a:r>
              <a:rPr lang="en-GB" sz="1600" dirty="0"/>
              <a:t> with </a:t>
            </a:r>
            <a:r>
              <a:rPr lang="en-GB" sz="1600" i="1" dirty="0" err="1"/>
              <a:t>y</a:t>
            </a:r>
            <a:r>
              <a:rPr lang="en-GB" sz="1600" i="1" baseline="-25000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and </a:t>
            </a:r>
            <a:r>
              <a:rPr lang="en-GB" sz="1600" i="1" dirty="0"/>
              <a:t>d</a:t>
            </a:r>
            <a:r>
              <a:rPr lang="en-GB" sz="1600" i="1" baseline="-25000" dirty="0"/>
              <a:t>i</a:t>
            </a:r>
            <a:r>
              <a:rPr lang="en-GB" sz="1600" i="1" dirty="0"/>
              <a:t> </a:t>
            </a:r>
            <a:endParaRPr lang="pt-PT" sz="1600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737F2B-F28D-D2D0-B629-66A42B251DDF}"/>
              </a:ext>
            </a:extLst>
          </p:cNvPr>
          <p:cNvCxnSpPr>
            <a:cxnSpLocks/>
          </p:cNvCxnSpPr>
          <p:nvPr/>
        </p:nvCxnSpPr>
        <p:spPr>
          <a:xfrm flipV="1">
            <a:off x="1898590" y="1468580"/>
            <a:ext cx="2773329" cy="595228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5D6D43-0140-4DC0-5CD0-FDD4BBC94FE7}"/>
              </a:ext>
            </a:extLst>
          </p:cNvPr>
          <p:cNvSpPr txBox="1"/>
          <p:nvPr/>
        </p:nvSpPr>
        <p:spPr>
          <a:xfrm rot="20876454">
            <a:off x="1985957" y="1735544"/>
            <a:ext cx="2605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Reversible process where work is done upon the materials for grinding</a:t>
            </a:r>
            <a:endParaRPr lang="pt-PT" sz="1400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A60190-B4F6-C9F1-EF97-EBF94ADCC837}"/>
              </a:ext>
            </a:extLst>
          </p:cNvPr>
          <p:cNvSpPr txBox="1"/>
          <p:nvPr/>
        </p:nvSpPr>
        <p:spPr>
          <a:xfrm>
            <a:off x="5014568" y="1178814"/>
            <a:ext cx="356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</a:t>
            </a:r>
            <a:r>
              <a:rPr lang="en-GB" sz="1600" dirty="0"/>
              <a:t>, </a:t>
            </a:r>
            <a:r>
              <a:rPr lang="en-GB" sz="1600" i="1" dirty="0"/>
              <a:t>P</a:t>
            </a:r>
            <a:r>
              <a:rPr lang="en-GB" sz="1600" dirty="0"/>
              <a:t>, </a:t>
            </a:r>
            <a:br>
              <a:rPr lang="en-GB" sz="1600" dirty="0"/>
            </a:br>
            <a:r>
              <a:rPr lang="en-GB" sz="1600" dirty="0"/>
              <a:t>mixture of species </a:t>
            </a:r>
            <a:r>
              <a:rPr lang="en-GB" sz="1600" i="1" dirty="0" err="1"/>
              <a:t>i</a:t>
            </a:r>
            <a:r>
              <a:rPr lang="en-GB" sz="1600" dirty="0"/>
              <a:t> with </a:t>
            </a:r>
            <a:r>
              <a:rPr lang="en-GB" sz="1600" i="1" dirty="0" err="1"/>
              <a:t>y</a:t>
            </a:r>
            <a:r>
              <a:rPr lang="en-GB" sz="1600" i="1" baseline="-25000" dirty="0" err="1"/>
              <a:t>i</a:t>
            </a:r>
            <a:r>
              <a:rPr lang="en-GB" sz="1600" dirty="0"/>
              <a:t> and </a:t>
            </a:r>
            <a:r>
              <a:rPr lang="en-GB" sz="1600" i="1" dirty="0"/>
              <a:t>d</a:t>
            </a:r>
            <a:r>
              <a:rPr lang="en-GB" sz="1600" i="1" baseline="-25000" dirty="0"/>
              <a:t>i</a:t>
            </a:r>
            <a:r>
              <a:rPr lang="en-GB" sz="1600" baseline="-25000" dirty="0"/>
              <a:t>,0</a:t>
            </a:r>
            <a:r>
              <a:rPr lang="en-GB" sz="1600" dirty="0"/>
              <a:t> </a:t>
            </a:r>
            <a:endParaRPr lang="pt-PT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308369-CB47-F210-AAA5-54BC57D87A76}"/>
              </a:ext>
            </a:extLst>
          </p:cNvPr>
          <p:cNvCxnSpPr>
            <a:cxnSpLocks/>
          </p:cNvCxnSpPr>
          <p:nvPr/>
        </p:nvCxnSpPr>
        <p:spPr>
          <a:xfrm>
            <a:off x="4884658" y="1565002"/>
            <a:ext cx="2012052" cy="2275938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EA4BE8F-1360-DB6F-175A-C61EF263CCF4}"/>
              </a:ext>
            </a:extLst>
          </p:cNvPr>
          <p:cNvSpPr txBox="1"/>
          <p:nvPr/>
        </p:nvSpPr>
        <p:spPr>
          <a:xfrm rot="2911167">
            <a:off x="4295787" y="2537301"/>
            <a:ext cx="2761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Reversible process where work is extracted from the materials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3DEF45-CAA3-2D28-82D0-692A1FDBAFCD}"/>
              </a:ext>
            </a:extLst>
          </p:cNvPr>
          <p:cNvSpPr txBox="1"/>
          <p:nvPr/>
        </p:nvSpPr>
        <p:spPr>
          <a:xfrm>
            <a:off x="9109386" y="2801200"/>
            <a:ext cx="2630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T</a:t>
            </a:r>
            <a:r>
              <a:rPr lang="en-GB" sz="1600" baseline="-25000" dirty="0"/>
              <a:t>0</a:t>
            </a:r>
            <a:r>
              <a:rPr lang="en-GB" sz="1600" dirty="0"/>
              <a:t>, </a:t>
            </a:r>
            <a:r>
              <a:rPr lang="en-GB" sz="1600" i="1" dirty="0"/>
              <a:t>P</a:t>
            </a:r>
            <a:r>
              <a:rPr lang="en-GB" sz="1600" baseline="-25000" dirty="0"/>
              <a:t>0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GB" sz="1600" dirty="0"/>
              <a:t>pure species </a:t>
            </a:r>
            <a:r>
              <a:rPr lang="en-GB" sz="1600" i="1" dirty="0" err="1"/>
              <a:t>i</a:t>
            </a:r>
            <a:r>
              <a:rPr lang="en-GB" sz="1600" dirty="0"/>
              <a:t> and d</a:t>
            </a:r>
            <a:r>
              <a:rPr lang="en-GB" sz="1600" baseline="-25000" dirty="0"/>
              <a:t>i,0</a:t>
            </a:r>
            <a:r>
              <a:rPr lang="en-GB" sz="1600" dirty="0"/>
              <a:t> </a:t>
            </a:r>
            <a:endParaRPr lang="pt-PT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50986A-9EB3-35BB-75A4-7316FA118DFA}"/>
              </a:ext>
            </a:extLst>
          </p:cNvPr>
          <p:cNvSpPr txBox="1"/>
          <p:nvPr/>
        </p:nvSpPr>
        <p:spPr>
          <a:xfrm>
            <a:off x="3846137" y="4074619"/>
            <a:ext cx="356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/>
              <a:t>T</a:t>
            </a:r>
            <a:r>
              <a:rPr lang="en-GB" sz="1600" baseline="-25000" dirty="0"/>
              <a:t>0</a:t>
            </a:r>
            <a:r>
              <a:rPr lang="en-GB" sz="1600" dirty="0"/>
              <a:t>, </a:t>
            </a:r>
            <a:r>
              <a:rPr lang="en-GB" sz="1600" i="1" dirty="0"/>
              <a:t>P</a:t>
            </a:r>
            <a:r>
              <a:rPr lang="en-GB" sz="1600" baseline="-25000" dirty="0"/>
              <a:t>0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GB" sz="1600" dirty="0"/>
              <a:t>mixture of species </a:t>
            </a:r>
            <a:r>
              <a:rPr lang="en-GB" sz="1600" i="1" dirty="0" err="1"/>
              <a:t>i</a:t>
            </a:r>
            <a:r>
              <a:rPr lang="en-GB" sz="1600" dirty="0"/>
              <a:t> with </a:t>
            </a:r>
            <a:r>
              <a:rPr lang="en-GB" sz="1600" i="1" dirty="0" err="1"/>
              <a:t>y</a:t>
            </a:r>
            <a:r>
              <a:rPr lang="en-GB" sz="1600" i="1" baseline="-25000" dirty="0" err="1"/>
              <a:t>i</a:t>
            </a:r>
            <a:r>
              <a:rPr lang="en-GB" sz="1600" dirty="0"/>
              <a:t> and </a:t>
            </a:r>
            <a:r>
              <a:rPr lang="en-GB" sz="1600" i="1" dirty="0"/>
              <a:t>d</a:t>
            </a:r>
            <a:r>
              <a:rPr lang="en-GB" sz="1600" i="1" baseline="-25000" dirty="0"/>
              <a:t>i</a:t>
            </a:r>
            <a:r>
              <a:rPr lang="en-GB" sz="1600" baseline="-25000" dirty="0"/>
              <a:t>,0</a:t>
            </a:r>
            <a:r>
              <a:rPr lang="en-GB" sz="1600" dirty="0"/>
              <a:t> </a:t>
            </a:r>
            <a:endParaRPr lang="pt-PT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26E26C-438C-87F9-F0DB-AEF61CC89AC1}"/>
              </a:ext>
            </a:extLst>
          </p:cNvPr>
          <p:cNvSpPr txBox="1"/>
          <p:nvPr/>
        </p:nvSpPr>
        <p:spPr>
          <a:xfrm>
            <a:off x="7775661" y="5652727"/>
            <a:ext cx="3181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/>
              <a:t>T</a:t>
            </a:r>
            <a:r>
              <a:rPr lang="en-GB" sz="1600" baseline="-25000" dirty="0"/>
              <a:t>0</a:t>
            </a:r>
            <a:r>
              <a:rPr lang="en-GB" sz="1600" dirty="0"/>
              <a:t>, </a:t>
            </a:r>
            <a:r>
              <a:rPr lang="en-GB" sz="1600" i="1" dirty="0"/>
              <a:t>P</a:t>
            </a:r>
            <a:r>
              <a:rPr lang="en-GB" sz="1600" baseline="-25000" dirty="0"/>
              <a:t>0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GB" sz="1600" dirty="0"/>
              <a:t>species </a:t>
            </a:r>
            <a:r>
              <a:rPr lang="en-GB" sz="1600" i="1" dirty="0"/>
              <a:t>i</a:t>
            </a:r>
            <a:r>
              <a:rPr lang="en-GB" sz="1600" baseline="-25000" dirty="0"/>
              <a:t>0</a:t>
            </a:r>
            <a:r>
              <a:rPr lang="en-GB" sz="1600" dirty="0"/>
              <a:t> with </a:t>
            </a:r>
            <a:r>
              <a:rPr lang="en-GB" sz="1600" i="1" dirty="0"/>
              <a:t>y</a:t>
            </a:r>
            <a:r>
              <a:rPr lang="en-GB" sz="1600" i="1" baseline="-25000" dirty="0"/>
              <a:t>i</a:t>
            </a:r>
            <a:r>
              <a:rPr lang="en-GB" sz="1600" baseline="-25000" dirty="0"/>
              <a:t>,0</a:t>
            </a:r>
            <a:r>
              <a:rPr lang="en-GB" sz="1600" dirty="0"/>
              <a:t> and </a:t>
            </a:r>
            <a:r>
              <a:rPr lang="en-GB" sz="1600" i="1" dirty="0"/>
              <a:t>d</a:t>
            </a:r>
            <a:r>
              <a:rPr lang="en-GB" sz="1600" i="1" baseline="-25000" dirty="0"/>
              <a:t>i</a:t>
            </a:r>
            <a:r>
              <a:rPr lang="en-GB" sz="1600" baseline="-25000" dirty="0"/>
              <a:t>,0</a:t>
            </a:r>
            <a:r>
              <a:rPr lang="en-GB" sz="1600" dirty="0"/>
              <a:t> </a:t>
            </a:r>
            <a:endParaRPr lang="pt-PT" sz="1600" dirty="0"/>
          </a:p>
          <a:p>
            <a:pPr algn="r"/>
            <a:endParaRPr lang="pt-PT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C926CC-6808-60D9-8BEE-69157DCD32D0}"/>
              </a:ext>
            </a:extLst>
          </p:cNvPr>
          <p:cNvSpPr/>
          <p:nvPr/>
        </p:nvSpPr>
        <p:spPr>
          <a:xfrm>
            <a:off x="4670464" y="1324318"/>
            <a:ext cx="282858" cy="283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EAFF52-4368-F97E-C3EC-57337CF2E533}"/>
              </a:ext>
            </a:extLst>
          </p:cNvPr>
          <p:cNvSpPr/>
          <p:nvPr/>
        </p:nvSpPr>
        <p:spPr>
          <a:xfrm>
            <a:off x="6871122" y="3806187"/>
            <a:ext cx="282858" cy="283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517AB6-80F6-E241-E3A4-86B528EDC57D}"/>
              </a:ext>
            </a:extLst>
          </p:cNvPr>
          <p:cNvSpPr/>
          <p:nvPr/>
        </p:nvSpPr>
        <p:spPr>
          <a:xfrm>
            <a:off x="9284811" y="3340747"/>
            <a:ext cx="282858" cy="283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D0A6A9-A2D9-FCFD-177E-505D08DC877E}"/>
              </a:ext>
            </a:extLst>
          </p:cNvPr>
          <p:cNvSpPr/>
          <p:nvPr/>
        </p:nvSpPr>
        <p:spPr>
          <a:xfrm>
            <a:off x="11042203" y="6051213"/>
            <a:ext cx="282858" cy="283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2CC3D0-EDA1-752F-4BD5-4CAB2C8319EC}"/>
              </a:ext>
            </a:extLst>
          </p:cNvPr>
          <p:cNvSpPr txBox="1"/>
          <p:nvPr/>
        </p:nvSpPr>
        <p:spPr>
          <a:xfrm rot="20893234">
            <a:off x="2325676" y="1469287"/>
            <a:ext cx="1309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 err="1"/>
              <a:t>b</a:t>
            </a:r>
            <a:r>
              <a:rPr lang="en-GB" sz="1800" i="1" baseline="-25000" dirty="0" err="1"/>
              <a:t>com</a:t>
            </a:r>
            <a:r>
              <a:rPr lang="en-GB" sz="1800" i="1" dirty="0"/>
              <a:t> &lt; 0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3DFAAB-8C6A-8B08-9A6D-CB19B6EB33B8}"/>
              </a:ext>
            </a:extLst>
          </p:cNvPr>
          <p:cNvSpPr txBox="1"/>
          <p:nvPr/>
        </p:nvSpPr>
        <p:spPr>
          <a:xfrm rot="2936202">
            <a:off x="5325356" y="2365841"/>
            <a:ext cx="1309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 err="1"/>
              <a:t>b</a:t>
            </a:r>
            <a:r>
              <a:rPr lang="en-GB" sz="1800" i="1" baseline="-25000" dirty="0" err="1"/>
              <a:t>ph</a:t>
            </a:r>
            <a:r>
              <a:rPr lang="en-GB" sz="1800" i="1" dirty="0"/>
              <a:t> &gt; 0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1D954-C36A-B567-3C51-44B94AC70A3E}"/>
              </a:ext>
            </a:extLst>
          </p:cNvPr>
          <p:cNvSpPr txBox="1"/>
          <p:nvPr/>
        </p:nvSpPr>
        <p:spPr>
          <a:xfrm rot="20939157">
            <a:off x="7499731" y="3404222"/>
            <a:ext cx="1309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 err="1"/>
              <a:t>b</a:t>
            </a:r>
            <a:r>
              <a:rPr lang="en-GB" sz="1800" i="1" baseline="-25000" dirty="0" err="1"/>
              <a:t>c</a:t>
            </a:r>
            <a:r>
              <a:rPr lang="en-GB" sz="1800" i="1" dirty="0"/>
              <a:t> &lt; 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AE872-3628-789E-3FFF-86C5639759BB}"/>
              </a:ext>
            </a:extLst>
          </p:cNvPr>
          <p:cNvSpPr txBox="1"/>
          <p:nvPr/>
        </p:nvSpPr>
        <p:spPr>
          <a:xfrm rot="3428681">
            <a:off x="9797926" y="4526477"/>
            <a:ext cx="1309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/>
              <a:t>b</a:t>
            </a:r>
            <a:r>
              <a:rPr lang="en-GB" sz="1800" i="1" baseline="-25000" dirty="0"/>
              <a:t>ch</a:t>
            </a:r>
            <a:r>
              <a:rPr lang="en-GB" sz="1800" i="1" dirty="0"/>
              <a:t> &gt;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3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</TotalTime>
  <Words>644</Words>
  <Application>Microsoft Macintosh PowerPoint</Application>
  <PresentationFormat>Widescreen</PresentationFormat>
  <Paragraphs>87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Office Theme</vt:lpstr>
      <vt:lpstr>Exergy of an ideal Mixture of gases of 0.5O2 and 0.5 CO2 at T0, P0</vt:lpstr>
      <vt:lpstr>First process: separate the mixture at T0, P0 – state B - into “pure” compounds at T0, P0 – state C</vt:lpstr>
      <vt:lpstr>Second process: each “pure” compound at T0, P0  expands to equilibrium at T0, P0 </vt:lpstr>
      <vt:lpstr>Exergy of an ideal Mixture of gases of 0.5O2 and 0.5 CO2 at T0, P0</vt:lpstr>
      <vt:lpstr>Exergy of an ideal Mixture of gases of 0.5O2 and 0.5 CO2 at T0, P0</vt:lpstr>
      <vt:lpstr>Other example: exergy of ore</vt:lpstr>
      <vt:lpstr>Exergy of 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Tania Alexandra Dos Santos Costa e Sousa</dc:creator>
  <cp:lastModifiedBy>Matthew Heun</cp:lastModifiedBy>
  <cp:revision>70</cp:revision>
  <cp:lastPrinted>2025-09-25T00:18:25Z</cp:lastPrinted>
  <dcterms:created xsi:type="dcterms:W3CDTF">2025-09-19T18:09:07Z</dcterms:created>
  <dcterms:modified xsi:type="dcterms:W3CDTF">2025-09-25T00:19:57Z</dcterms:modified>
</cp:coreProperties>
</file>